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5" r:id="rId20"/>
    <p:sldId id="277"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2" autoAdjust="0"/>
    <p:restoredTop sz="94660"/>
  </p:normalViewPr>
  <p:slideViewPr>
    <p:cSldViewPr>
      <p:cViewPr varScale="1">
        <p:scale>
          <a:sx n="73" d="100"/>
          <a:sy n="73" d="100"/>
        </p:scale>
        <p:origin x="-15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D982030-9AB8-4592-BF82-03829E7C9C7F}" type="datetimeFigureOut">
              <a:rPr lang="el-GR" smtClean="0"/>
              <a:pPr/>
              <a:t>6/6/2021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BEE288-104A-4E19-A0B9-D83A0DC4228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D982030-9AB8-4592-BF82-03829E7C9C7F}" type="datetimeFigureOut">
              <a:rPr lang="el-GR" smtClean="0"/>
              <a:pPr/>
              <a:t>6/6/2021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BEE288-104A-4E19-A0B9-D83A0DC4228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D982030-9AB8-4592-BF82-03829E7C9C7F}" type="datetimeFigureOut">
              <a:rPr lang="el-GR" smtClean="0"/>
              <a:pPr/>
              <a:t>6/6/2021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BEE288-104A-4E19-A0B9-D83A0DC4228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D982030-9AB8-4592-BF82-03829E7C9C7F}" type="datetimeFigureOut">
              <a:rPr lang="el-GR" smtClean="0"/>
              <a:pPr/>
              <a:t>6/6/2021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BEE288-104A-4E19-A0B9-D83A0DC4228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D982030-9AB8-4592-BF82-03829E7C9C7F}" type="datetimeFigureOut">
              <a:rPr lang="el-GR" smtClean="0"/>
              <a:pPr/>
              <a:t>6/6/2021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BEE288-104A-4E19-A0B9-D83A0DC4228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D982030-9AB8-4592-BF82-03829E7C9C7F}" type="datetimeFigureOut">
              <a:rPr lang="el-GR" smtClean="0"/>
              <a:pPr/>
              <a:t>6/6/2021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BEE288-104A-4E19-A0B9-D83A0DC4228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D982030-9AB8-4592-BF82-03829E7C9C7F}" type="datetimeFigureOut">
              <a:rPr lang="el-GR" smtClean="0"/>
              <a:pPr/>
              <a:t>6/6/2021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FBEE288-104A-4E19-A0B9-D83A0DC4228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D982030-9AB8-4592-BF82-03829E7C9C7F}" type="datetimeFigureOut">
              <a:rPr lang="el-GR" smtClean="0"/>
              <a:pPr/>
              <a:t>6/6/2021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FBEE288-104A-4E19-A0B9-D83A0DC4228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D982030-9AB8-4592-BF82-03829E7C9C7F}" type="datetimeFigureOut">
              <a:rPr lang="el-GR" smtClean="0"/>
              <a:pPr/>
              <a:t>6/6/2021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FBEE288-104A-4E19-A0B9-D83A0DC4228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D982030-9AB8-4592-BF82-03829E7C9C7F}" type="datetimeFigureOut">
              <a:rPr lang="el-GR" smtClean="0"/>
              <a:pPr/>
              <a:t>6/6/2021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BEE288-104A-4E19-A0B9-D83A0DC4228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D982030-9AB8-4592-BF82-03829E7C9C7F}" type="datetimeFigureOut">
              <a:rPr lang="el-GR" smtClean="0"/>
              <a:pPr/>
              <a:t>6/6/2021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BEE288-104A-4E19-A0B9-D83A0DC4228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82030-9AB8-4592-BF82-03829E7C9C7F}" type="datetimeFigureOut">
              <a:rPr lang="el-GR" smtClean="0"/>
              <a:pPr/>
              <a:t>6/6/2021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EE288-104A-4E19-A0B9-D83A0DC4228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31640" y="188640"/>
            <a:ext cx="6400800" cy="6669360"/>
          </a:xfrm>
        </p:spPr>
        <p:txBody>
          <a:bodyPr>
            <a:noAutofit/>
          </a:bodyPr>
          <a:lstStyle/>
          <a:p>
            <a:pPr algn="l"/>
            <a:r>
              <a:rPr lang="el-GR" sz="1800" dirty="0">
                <a:solidFill>
                  <a:schemeClr val="tx1"/>
                </a:solidFill>
              </a:rPr>
              <a:t>51</a:t>
            </a:r>
            <a:r>
              <a:rPr lang="el-GR" sz="1800" baseline="30000" dirty="0">
                <a:solidFill>
                  <a:schemeClr val="tx1"/>
                </a:solidFill>
              </a:rPr>
              <a:t>ο</a:t>
            </a:r>
            <a:r>
              <a:rPr lang="el-GR" sz="1800" dirty="0">
                <a:solidFill>
                  <a:schemeClr val="tx1"/>
                </a:solidFill>
              </a:rPr>
              <a:t> ΝΗΠΙΑΓΩΓΕΙΟ ΠΑΤΡΩΝ                         </a:t>
            </a:r>
            <a:r>
              <a:rPr lang="el-GR" sz="1800" dirty="0" smtClean="0">
                <a:solidFill>
                  <a:schemeClr val="tx1"/>
                </a:solidFill>
              </a:rPr>
              <a:t>             </a:t>
            </a:r>
            <a:r>
              <a:rPr lang="el-GR" sz="1800" dirty="0">
                <a:solidFill>
                  <a:schemeClr val="tx1"/>
                </a:solidFill>
              </a:rPr>
              <a:t>Πάτρα 27-05-2021</a:t>
            </a:r>
          </a:p>
          <a:p>
            <a:pPr algn="l"/>
            <a:r>
              <a:rPr lang="el-GR" sz="1800" u="sng" dirty="0">
                <a:solidFill>
                  <a:schemeClr val="tx1"/>
                </a:solidFill>
              </a:rPr>
              <a:t>Πρωταγωνιστές της Εθνικής </a:t>
            </a:r>
            <a:r>
              <a:rPr lang="el-GR" sz="1800" u="sng" dirty="0" smtClean="0">
                <a:solidFill>
                  <a:schemeClr val="tx1"/>
                </a:solidFill>
              </a:rPr>
              <a:t>Επετείου</a:t>
            </a:r>
          </a:p>
          <a:p>
            <a:pPr algn="l"/>
            <a:r>
              <a:rPr lang="el-GR" sz="1800" u="sng" dirty="0" smtClean="0">
                <a:solidFill>
                  <a:schemeClr val="tx1"/>
                </a:solidFill>
              </a:rPr>
              <a:t> </a:t>
            </a:r>
            <a:r>
              <a:rPr lang="el-GR" sz="1800" u="sng" dirty="0">
                <a:solidFill>
                  <a:schemeClr val="tx1"/>
                </a:solidFill>
              </a:rPr>
              <a:t>των 200 χρόνων &lt;&lt;1821-2021</a:t>
            </a:r>
            <a:r>
              <a:rPr lang="el-GR" sz="1800" u="sng" dirty="0" smtClean="0">
                <a:solidFill>
                  <a:schemeClr val="tx1"/>
                </a:solidFill>
              </a:rPr>
              <a:t>&gt;&gt;</a:t>
            </a:r>
          </a:p>
          <a:p>
            <a:pPr algn="l"/>
            <a:r>
              <a:rPr lang="el-GR" sz="1800" dirty="0" smtClean="0">
                <a:solidFill>
                  <a:schemeClr val="tx1"/>
                </a:solidFill>
              </a:rPr>
              <a:t> </a:t>
            </a:r>
            <a:r>
              <a:rPr lang="el-GR" sz="1800" u="sng" dirty="0" smtClean="0">
                <a:solidFill>
                  <a:schemeClr val="tx1"/>
                </a:solidFill>
              </a:rPr>
              <a:t>από </a:t>
            </a:r>
            <a:r>
              <a:rPr lang="el-GR" sz="1800" u="sng" dirty="0">
                <a:solidFill>
                  <a:schemeClr val="tx1"/>
                </a:solidFill>
              </a:rPr>
              <a:t>την Έναρξη του Απελευθερωτικού Αγώνα των Ελλήνων κατά των </a:t>
            </a:r>
            <a:r>
              <a:rPr lang="el-GR" sz="1800" u="sng" dirty="0" smtClean="0">
                <a:solidFill>
                  <a:schemeClr val="tx1"/>
                </a:solidFill>
              </a:rPr>
              <a:t>Τούρκων  </a:t>
            </a:r>
            <a:r>
              <a:rPr lang="el-GR" sz="1800" u="sng" dirty="0">
                <a:solidFill>
                  <a:schemeClr val="tx1"/>
                </a:solidFill>
              </a:rPr>
              <a:t>είναι οι μαθητές και οι μαθήτριες του 51</a:t>
            </a:r>
            <a:r>
              <a:rPr lang="el-GR" sz="1800" u="sng" baseline="30000" dirty="0">
                <a:solidFill>
                  <a:schemeClr val="tx1"/>
                </a:solidFill>
              </a:rPr>
              <a:t>ο</a:t>
            </a:r>
            <a:r>
              <a:rPr lang="el-GR" sz="1800" u="sng" dirty="0">
                <a:solidFill>
                  <a:schemeClr val="tx1"/>
                </a:solidFill>
              </a:rPr>
              <a:t> Νηπιαγωγείου Πατρών.</a:t>
            </a:r>
            <a:endParaRPr lang="el-GR" sz="1800" dirty="0">
              <a:solidFill>
                <a:schemeClr val="tx1"/>
              </a:solidFill>
            </a:endParaRPr>
          </a:p>
          <a:p>
            <a:pPr algn="l"/>
            <a:r>
              <a:rPr lang="el-GR" sz="1800" dirty="0">
                <a:solidFill>
                  <a:schemeClr val="tx1"/>
                </a:solidFill>
              </a:rPr>
              <a:t>Για πέντε ημέρες η τάξη του Νηπιαγωγείου μας έγινε θερμοκήπιο πολιτιστικής και πολιτισμικής γνώσης. Εκεί άναψε μια μικρή φλόγα η οποία μεταμορφώθηκε στις αθώες ψυχές σε δάδα φιλοπατρίας, ηρωικού φρονήματος, σεβασμού στους αγωνιστές και στις αγωνίστριες προγόνους τους, του 1821.</a:t>
            </a:r>
          </a:p>
          <a:p>
            <a:pPr algn="l"/>
            <a:r>
              <a:rPr lang="el-GR" sz="1800" dirty="0">
                <a:solidFill>
                  <a:schemeClr val="tx1"/>
                </a:solidFill>
              </a:rPr>
              <a:t> </a:t>
            </a:r>
          </a:p>
          <a:p>
            <a:pPr algn="l"/>
            <a:r>
              <a:rPr lang="el-GR" sz="1800" dirty="0">
                <a:solidFill>
                  <a:schemeClr val="tx1"/>
                </a:solidFill>
              </a:rPr>
              <a:t>Θελήσαμε να μάθουμε για την Φορεσιά και την Αρματωσιά των ηρώων και των ηρωίδων της Ελληνικής Επανάστασης.</a:t>
            </a:r>
          </a:p>
          <a:p>
            <a:pPr algn="l"/>
            <a:r>
              <a:rPr lang="el-GR" sz="1800" dirty="0">
                <a:solidFill>
                  <a:schemeClr val="tx1"/>
                </a:solidFill>
              </a:rPr>
              <a:t>Αν και τα διαδικτυακά μας μαθήματα κατά την χρονική περίοδο της </a:t>
            </a:r>
            <a:r>
              <a:rPr lang="el-GR" sz="1800" dirty="0" err="1">
                <a:solidFill>
                  <a:schemeClr val="tx1"/>
                </a:solidFill>
              </a:rPr>
              <a:t>τηλεκπαίδευσης</a:t>
            </a:r>
            <a:r>
              <a:rPr lang="el-GR" sz="1800" dirty="0">
                <a:solidFill>
                  <a:schemeClr val="tx1"/>
                </a:solidFill>
              </a:rPr>
              <a:t>, μας εντυπωσίασαν και μας πληροφόρησαν σχετικά με αυτό, δεν ήταν αρκετά ώστε να καταφέρουν τα παιδιά να διαισθανθούν, τον τρόπο και την ποιότητα της ζωής τους, τον τρόπο και τα άρματα της πολεμικής τους </a:t>
            </a:r>
            <a:r>
              <a:rPr lang="el-GR" sz="1800" dirty="0" smtClean="0">
                <a:solidFill>
                  <a:schemeClr val="tx1"/>
                </a:solidFill>
              </a:rPr>
              <a:t>τέχνης.</a:t>
            </a:r>
          </a:p>
          <a:p>
            <a:pPr algn="l"/>
            <a:r>
              <a:rPr lang="el-GR" sz="1800" dirty="0" smtClean="0">
                <a:solidFill>
                  <a:schemeClr val="tx1"/>
                </a:solidFill>
              </a:rPr>
              <a:t>Τελικά καταφέραμε </a:t>
            </a:r>
            <a:r>
              <a:rPr lang="el-GR" sz="1800" dirty="0">
                <a:solidFill>
                  <a:schemeClr val="tx1"/>
                </a:solidFill>
              </a:rPr>
              <a:t>να φέρουμε ενδυμασίες –φορεσιές αλλά και άρματα μέσα στη τάξη μας.</a:t>
            </a:r>
          </a:p>
          <a:p>
            <a:pPr algn="l"/>
            <a:r>
              <a:rPr lang="el-GR" sz="1800" dirty="0">
                <a:solidFill>
                  <a:schemeClr val="tx1"/>
                </a:solidFill>
              </a:rPr>
              <a:t>Έτσι ξετυλίχτηκε ότι θα δείτε πιο κάτω.</a:t>
            </a:r>
          </a:p>
          <a:p>
            <a:pPr algn="l"/>
            <a:endParaRPr lang="el-GR" sz="1800" dirty="0">
              <a:solidFill>
                <a:schemeClr val="tx1"/>
              </a:solidFill>
            </a:endParaRPr>
          </a:p>
          <a:p>
            <a:endParaRPr lang="el-G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4104456" cy="6682754"/>
          </a:xfrm>
        </p:spPr>
        <p:txBody>
          <a:bodyPr>
            <a:noAutofit/>
          </a:bodyPr>
          <a:lstStyle/>
          <a:p>
            <a:pPr algn="l"/>
            <a:r>
              <a:rPr lang="el-GR" sz="2000" i="1" u="sng" dirty="0"/>
              <a:t>Φορεσιά Σουλιώτισσας</a:t>
            </a:r>
            <a:r>
              <a:rPr lang="el-GR" sz="2000" dirty="0"/>
              <a:t/>
            </a:r>
            <a:br>
              <a:rPr lang="el-GR" sz="2000" dirty="0"/>
            </a:br>
            <a:r>
              <a:rPr lang="el-GR" sz="2000" dirty="0"/>
              <a:t>Το φόρεμα είναι ένα μακρύ και φαρδύ μπαμπακερό πουκάμισο, με </a:t>
            </a:r>
            <a:r>
              <a:rPr lang="el-GR" sz="2000" dirty="0" smtClean="0"/>
              <a:t>μανίκια, </a:t>
            </a:r>
            <a:r>
              <a:rPr lang="el-GR" sz="2000" dirty="0"/>
              <a:t>που φτάνει στη μέση της γάμπας.</a:t>
            </a:r>
            <a:br>
              <a:rPr lang="el-GR" sz="2000" dirty="0"/>
            </a:br>
            <a:r>
              <a:rPr lang="el-GR" sz="2000" dirty="0"/>
              <a:t>Από πάνω φορά μάλλινο σιγκούνι, μακρύ , χωρίς μανίκια. Αυτό δεν ήταν φαρδύ αλλά εφαρμοστό, είχε μαύρο χρώμα.</a:t>
            </a:r>
            <a:br>
              <a:rPr lang="el-GR" sz="2000" dirty="0"/>
            </a:br>
            <a:r>
              <a:rPr lang="el-GR" sz="2000" dirty="0"/>
              <a:t> Στη μέση έδενε ποδιά μαύρη μακριά στολισμένη με κεντήματα και </a:t>
            </a:r>
            <a:r>
              <a:rPr lang="el-GR" sz="2000" dirty="0" smtClean="0"/>
              <a:t>σιρίτια.</a:t>
            </a:r>
            <a:r>
              <a:rPr lang="el-GR" sz="2000" dirty="0"/>
              <a:t/>
            </a:r>
            <a:br>
              <a:rPr lang="el-GR" sz="2000" dirty="0"/>
            </a:br>
            <a:r>
              <a:rPr lang="el-GR" sz="2000" dirty="0"/>
              <a:t>Στο κεφάλι </a:t>
            </a:r>
            <a:r>
              <a:rPr lang="el-GR" sz="2000" dirty="0" smtClean="0"/>
              <a:t>έδενε </a:t>
            </a:r>
            <a:r>
              <a:rPr lang="el-GR" sz="2000" dirty="0"/>
              <a:t>χοντρό βαμβακερό μαντήλι που ήταν στολισμένο με φλουριά στο μέτωπο.</a:t>
            </a:r>
            <a:br>
              <a:rPr lang="el-GR" sz="2000" dirty="0"/>
            </a:br>
            <a:r>
              <a:rPr lang="el-GR" sz="2000" dirty="0"/>
              <a:t>Φλουριά φορούσαν και στο λαιμό </a:t>
            </a:r>
            <a:r>
              <a:rPr lang="el-GR" sz="2000" dirty="0" smtClean="0"/>
              <a:t>τους, </a:t>
            </a:r>
            <a:r>
              <a:rPr lang="el-GR" sz="2000" dirty="0"/>
              <a:t>σαν κολιέ.</a:t>
            </a:r>
            <a:r>
              <a:rPr lang="el-GR" sz="1800" dirty="0"/>
              <a:t/>
            </a:r>
            <a:br>
              <a:rPr lang="el-GR" sz="1800" dirty="0"/>
            </a:br>
            <a:endParaRPr lang="el-GR" sz="1800" dirty="0"/>
          </a:p>
        </p:txBody>
      </p:sp>
      <p:pic>
        <p:nvPicPr>
          <p:cNvPr id="4" name="3 - Θέση περιεχομένου" descr="20210602_091046.jpg"/>
          <p:cNvPicPr>
            <a:picLocks noGrp="1" noChangeAspect="1"/>
          </p:cNvPicPr>
          <p:nvPr>
            <p:ph idx="1"/>
          </p:nvPr>
        </p:nvPicPr>
        <p:blipFill>
          <a:blip r:embed="rId2" cstate="print"/>
          <a:stretch>
            <a:fillRect/>
          </a:stretch>
        </p:blipFill>
        <p:spPr>
          <a:xfrm rot="5400000">
            <a:off x="3673983" y="1590713"/>
            <a:ext cx="6409475" cy="360533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210602_101152.jpg"/>
          <p:cNvPicPr>
            <a:picLocks noGrp="1" noChangeAspect="1"/>
          </p:cNvPicPr>
          <p:nvPr>
            <p:ph idx="1"/>
          </p:nvPr>
        </p:nvPicPr>
        <p:blipFill>
          <a:blip r:embed="rId2" cstate="print"/>
          <a:stretch>
            <a:fillRect/>
          </a:stretch>
        </p:blipFill>
        <p:spPr>
          <a:xfrm rot="10800000">
            <a:off x="179512" y="260648"/>
            <a:ext cx="5760640" cy="3240360"/>
          </a:xfrm>
        </p:spPr>
      </p:pic>
      <p:pic>
        <p:nvPicPr>
          <p:cNvPr id="5" name="4 - Εικόνα" descr="20210602_101206.jpg"/>
          <p:cNvPicPr>
            <a:picLocks noChangeAspect="1"/>
          </p:cNvPicPr>
          <p:nvPr/>
        </p:nvPicPr>
        <p:blipFill>
          <a:blip r:embed="rId3" cstate="print"/>
          <a:stretch>
            <a:fillRect/>
          </a:stretch>
        </p:blipFill>
        <p:spPr>
          <a:xfrm rot="10800000">
            <a:off x="179512" y="3573016"/>
            <a:ext cx="5839972" cy="3284984"/>
          </a:xfrm>
          <a:prstGeom prst="rect">
            <a:avLst/>
          </a:prstGeom>
        </p:spPr>
      </p:pic>
      <p:sp>
        <p:nvSpPr>
          <p:cNvPr id="6" name="5 - Ορθογώνιο"/>
          <p:cNvSpPr/>
          <p:nvPr/>
        </p:nvSpPr>
        <p:spPr>
          <a:xfrm>
            <a:off x="6444208" y="1628800"/>
            <a:ext cx="2232248" cy="2554545"/>
          </a:xfrm>
          <a:prstGeom prst="rect">
            <a:avLst/>
          </a:prstGeom>
        </p:spPr>
        <p:txBody>
          <a:bodyPr wrap="square">
            <a:spAutoFit/>
          </a:bodyPr>
          <a:lstStyle/>
          <a:p>
            <a:r>
              <a:rPr lang="el-GR" sz="2000" dirty="0" smtClean="0"/>
              <a:t>Τα κορίτσια του Νηπιαγωγείου μας απέδωσαν με εξαιρετικό τρόπο τη Φορεσιά της Σουλιώτισσας ζωγραφίζοντας με μαρκαδόρους. </a:t>
            </a: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04664"/>
            <a:ext cx="4017640" cy="6624736"/>
          </a:xfrm>
        </p:spPr>
        <p:txBody>
          <a:bodyPr>
            <a:noAutofit/>
          </a:bodyPr>
          <a:lstStyle/>
          <a:p>
            <a:pPr algn="l"/>
            <a:r>
              <a:rPr lang="el-GR" sz="1800" i="1" u="sng" dirty="0"/>
              <a:t>Φορεσιά Κρητικού</a:t>
            </a:r>
            <a:r>
              <a:rPr lang="el-GR" sz="1800" dirty="0"/>
              <a:t/>
            </a:r>
            <a:br>
              <a:rPr lang="el-GR" sz="1800" dirty="0"/>
            </a:br>
            <a:r>
              <a:rPr lang="el-GR" sz="1800" dirty="0"/>
              <a:t>Το κατάλευκο πουκάμισο.</a:t>
            </a:r>
            <a:br>
              <a:rPr lang="el-GR" sz="1800" dirty="0"/>
            </a:br>
            <a:r>
              <a:rPr lang="el-GR" sz="1800" dirty="0"/>
              <a:t>Από πάνω φορούν γιλέκι από ύφασμα τσόχα χρώματος μπλε, το οποίο είναι σταυρωτό ή αντικριστό. Το γελέκι είναι στολισμένο με μαύρα κεντήματα ή μαύρα </a:t>
            </a:r>
            <a:r>
              <a:rPr lang="el-GR" sz="1800" dirty="0" smtClean="0"/>
              <a:t>σιρίτια.</a:t>
            </a:r>
            <a:r>
              <a:rPr lang="el-GR" sz="1800" dirty="0"/>
              <a:t/>
            </a:r>
            <a:br>
              <a:rPr lang="el-GR" sz="1800" dirty="0"/>
            </a:br>
            <a:r>
              <a:rPr lang="el-GR" sz="1800" dirty="0"/>
              <a:t>Από κάτω φορά περισκελίδα που ονομάζεται </a:t>
            </a:r>
            <a:r>
              <a:rPr lang="el-GR" sz="1800" dirty="0" err="1"/>
              <a:t>βράκα</a:t>
            </a:r>
            <a:r>
              <a:rPr lang="el-GR" sz="1800" dirty="0"/>
              <a:t> από ύφασμα τσόχα χρώματος μπλε. Η </a:t>
            </a:r>
            <a:r>
              <a:rPr lang="el-GR" sz="1800" dirty="0" err="1"/>
              <a:t>βράκα</a:t>
            </a:r>
            <a:r>
              <a:rPr lang="el-GR" sz="1800" dirty="0"/>
              <a:t> παλιά είχε πολύ μακριά σέλα που έφτανε ως τους αστραγάλους. </a:t>
            </a:r>
            <a:br>
              <a:rPr lang="el-GR" sz="1800" dirty="0"/>
            </a:br>
            <a:r>
              <a:rPr lang="el-GR" sz="1800" dirty="0"/>
              <a:t>Στη μέση δένει ζωνάρι χρώματος κόκκινο, πολύ μακρύ (οκτώ μέτρα μήκος).Εκεί μπαίνει το ασημένιο τους μαχαίρι που το λένε </a:t>
            </a:r>
            <a:r>
              <a:rPr lang="el-GR" sz="1800" dirty="0" err="1"/>
              <a:t>μπασαλή</a:t>
            </a:r>
            <a:r>
              <a:rPr lang="el-GR" sz="1800" dirty="0"/>
              <a:t>. Πάνω στο </a:t>
            </a:r>
            <a:r>
              <a:rPr lang="el-GR" sz="1800" dirty="0" err="1"/>
              <a:t>μπασαλή</a:t>
            </a:r>
            <a:r>
              <a:rPr lang="el-GR" sz="1800" dirty="0"/>
              <a:t> χάραζαν συνθήματα όπως &lt;&lt;Λευτεριά ή Θάνατος&gt;&gt;, &lt;&lt;Ζήτω η Ελλάς&gt;&gt; κ.ά.</a:t>
            </a:r>
            <a:br>
              <a:rPr lang="el-GR" sz="1800" dirty="0"/>
            </a:br>
            <a:r>
              <a:rPr lang="el-GR" sz="1800" dirty="0"/>
              <a:t>Στα πόδια φορά τα στιβάλια, δηλαδή μαύρες ή λευκές ψηλές μπότες.</a:t>
            </a:r>
            <a:br>
              <a:rPr lang="el-GR" sz="1800" dirty="0"/>
            </a:br>
            <a:r>
              <a:rPr lang="el-GR" sz="1800" dirty="0"/>
              <a:t>Στο κεφάλι τυλίγει ένα διχτυωτό μαύρο μαντήλι με κρόσσια που κρέμονται στο μέτωπο.  </a:t>
            </a:r>
            <a:br>
              <a:rPr lang="el-GR" sz="1800" dirty="0"/>
            </a:br>
            <a:r>
              <a:rPr lang="el-GR" sz="1800" dirty="0"/>
              <a:t>  </a:t>
            </a:r>
            <a:br>
              <a:rPr lang="el-GR" sz="1800" dirty="0"/>
            </a:br>
            <a:endParaRPr lang="el-GR" sz="1800" dirty="0"/>
          </a:p>
        </p:txBody>
      </p:sp>
      <p:pic>
        <p:nvPicPr>
          <p:cNvPr id="4" name="3 - Θέση περιεχομένου" descr="20210604_090438.jpg"/>
          <p:cNvPicPr>
            <a:picLocks noGrp="1" noChangeAspect="1"/>
          </p:cNvPicPr>
          <p:nvPr>
            <p:ph idx="1"/>
          </p:nvPr>
        </p:nvPicPr>
        <p:blipFill>
          <a:blip r:embed="rId2" cstate="print"/>
          <a:stretch>
            <a:fillRect/>
          </a:stretch>
        </p:blipFill>
        <p:spPr>
          <a:xfrm rot="5400000">
            <a:off x="3509324" y="1611356"/>
            <a:ext cx="6503844" cy="365841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210604_090803.jpg"/>
          <p:cNvPicPr>
            <a:picLocks noGrp="1" noChangeAspect="1"/>
          </p:cNvPicPr>
          <p:nvPr>
            <p:ph idx="1"/>
          </p:nvPr>
        </p:nvPicPr>
        <p:blipFill>
          <a:blip r:embed="rId2" cstate="print"/>
          <a:stretch>
            <a:fillRect/>
          </a:stretch>
        </p:blipFill>
        <p:spPr>
          <a:xfrm>
            <a:off x="1619672" y="332656"/>
            <a:ext cx="5823278" cy="3275594"/>
          </a:xfrm>
        </p:spPr>
      </p:pic>
      <p:pic>
        <p:nvPicPr>
          <p:cNvPr id="5" name="4 - Εικόνα" descr="20210604_092705.jpg"/>
          <p:cNvPicPr>
            <a:picLocks noChangeAspect="1"/>
          </p:cNvPicPr>
          <p:nvPr/>
        </p:nvPicPr>
        <p:blipFill>
          <a:blip r:embed="rId3" cstate="print"/>
          <a:stretch>
            <a:fillRect/>
          </a:stretch>
        </p:blipFill>
        <p:spPr>
          <a:xfrm rot="10800000">
            <a:off x="1619672" y="3536631"/>
            <a:ext cx="5904656" cy="3321369"/>
          </a:xfrm>
          <a:prstGeom prst="rect">
            <a:avLst/>
          </a:prstGeom>
        </p:spPr>
      </p:pic>
      <p:sp>
        <p:nvSpPr>
          <p:cNvPr id="6" name="5 - Καρδιά"/>
          <p:cNvSpPr/>
          <p:nvPr/>
        </p:nvSpPr>
        <p:spPr>
          <a:xfrm>
            <a:off x="2123728" y="1268760"/>
            <a:ext cx="360040"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Καρδιά"/>
          <p:cNvSpPr/>
          <p:nvPr/>
        </p:nvSpPr>
        <p:spPr>
          <a:xfrm>
            <a:off x="2843808" y="1340768"/>
            <a:ext cx="360040"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Καρδιά"/>
          <p:cNvSpPr/>
          <p:nvPr/>
        </p:nvSpPr>
        <p:spPr>
          <a:xfrm>
            <a:off x="3491880" y="1268760"/>
            <a:ext cx="360040"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Καρδιά"/>
          <p:cNvSpPr/>
          <p:nvPr/>
        </p:nvSpPr>
        <p:spPr>
          <a:xfrm>
            <a:off x="5364088" y="1268760"/>
            <a:ext cx="432048" cy="43204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Καρδιά"/>
          <p:cNvSpPr/>
          <p:nvPr/>
        </p:nvSpPr>
        <p:spPr>
          <a:xfrm>
            <a:off x="6084168" y="1412776"/>
            <a:ext cx="432048"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Καρδιά"/>
          <p:cNvSpPr/>
          <p:nvPr/>
        </p:nvSpPr>
        <p:spPr>
          <a:xfrm>
            <a:off x="3059832" y="2348880"/>
            <a:ext cx="504056" cy="43204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Καρδιά"/>
          <p:cNvSpPr/>
          <p:nvPr/>
        </p:nvSpPr>
        <p:spPr>
          <a:xfrm>
            <a:off x="3851920" y="2564904"/>
            <a:ext cx="432048"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Καρδιά"/>
          <p:cNvSpPr/>
          <p:nvPr/>
        </p:nvSpPr>
        <p:spPr>
          <a:xfrm>
            <a:off x="2987824" y="4437112"/>
            <a:ext cx="360040"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Καρδιά"/>
          <p:cNvSpPr/>
          <p:nvPr/>
        </p:nvSpPr>
        <p:spPr>
          <a:xfrm>
            <a:off x="3563888" y="4365104"/>
            <a:ext cx="360040"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Καρδιά"/>
          <p:cNvSpPr/>
          <p:nvPr/>
        </p:nvSpPr>
        <p:spPr>
          <a:xfrm>
            <a:off x="4716016" y="4581128"/>
            <a:ext cx="432048"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Καρδιά"/>
          <p:cNvSpPr/>
          <p:nvPr/>
        </p:nvSpPr>
        <p:spPr>
          <a:xfrm>
            <a:off x="5436096" y="4581128"/>
            <a:ext cx="432048"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4690864" cy="2506290"/>
          </a:xfrm>
        </p:spPr>
        <p:txBody>
          <a:bodyPr>
            <a:normAutofit/>
          </a:bodyPr>
          <a:lstStyle/>
          <a:p>
            <a:r>
              <a:rPr lang="el-GR" sz="2000" dirty="0" smtClean="0"/>
              <a:t>Η χαρά μας ήταν μεγάλη όταν τη ζωγραφίσαμε με τους μαρκαδόρους μας, αλλά και όταν φορέσαμε και κρατήσαμε μέρη της Φορεσιάς του Κρητικού. </a:t>
            </a:r>
            <a:endParaRPr lang="el-GR" sz="2000" dirty="0"/>
          </a:p>
        </p:txBody>
      </p:sp>
      <p:pic>
        <p:nvPicPr>
          <p:cNvPr id="4" name="3 - Θέση περιεχομένου" descr="20210604_091452.jpg"/>
          <p:cNvPicPr>
            <a:picLocks noGrp="1" noChangeAspect="1"/>
          </p:cNvPicPr>
          <p:nvPr>
            <p:ph idx="1"/>
          </p:nvPr>
        </p:nvPicPr>
        <p:blipFill>
          <a:blip r:embed="rId2" cstate="print"/>
          <a:stretch>
            <a:fillRect/>
          </a:stretch>
        </p:blipFill>
        <p:spPr>
          <a:xfrm>
            <a:off x="179512" y="3212976"/>
            <a:ext cx="5580112" cy="3138814"/>
          </a:xfrm>
        </p:spPr>
      </p:pic>
      <p:pic>
        <p:nvPicPr>
          <p:cNvPr id="5" name="4 - Εικόνα" descr="20210604_114339.jpg"/>
          <p:cNvPicPr>
            <a:picLocks noChangeAspect="1"/>
          </p:cNvPicPr>
          <p:nvPr/>
        </p:nvPicPr>
        <p:blipFill>
          <a:blip r:embed="rId3" cstate="print"/>
          <a:stretch>
            <a:fillRect/>
          </a:stretch>
        </p:blipFill>
        <p:spPr>
          <a:xfrm rot="5400000">
            <a:off x="4699756" y="2009092"/>
            <a:ext cx="5688632" cy="3199856"/>
          </a:xfrm>
          <a:prstGeom prst="rect">
            <a:avLst/>
          </a:prstGeom>
        </p:spPr>
      </p:pic>
      <p:sp>
        <p:nvSpPr>
          <p:cNvPr id="6" name="5 - Καρδιά"/>
          <p:cNvSpPr/>
          <p:nvPr/>
        </p:nvSpPr>
        <p:spPr>
          <a:xfrm>
            <a:off x="1145421" y="3989327"/>
            <a:ext cx="432048" cy="43204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Καρδιά"/>
          <p:cNvSpPr/>
          <p:nvPr/>
        </p:nvSpPr>
        <p:spPr>
          <a:xfrm>
            <a:off x="2051720" y="4221088"/>
            <a:ext cx="360040"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Καρδιά"/>
          <p:cNvSpPr/>
          <p:nvPr/>
        </p:nvSpPr>
        <p:spPr>
          <a:xfrm>
            <a:off x="3419872" y="4221088"/>
            <a:ext cx="432048"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Καρδιά"/>
          <p:cNvSpPr/>
          <p:nvPr/>
        </p:nvSpPr>
        <p:spPr>
          <a:xfrm>
            <a:off x="4211960" y="4149080"/>
            <a:ext cx="360040"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4690864" cy="6250706"/>
          </a:xfrm>
        </p:spPr>
        <p:txBody>
          <a:bodyPr>
            <a:noAutofit/>
          </a:bodyPr>
          <a:lstStyle/>
          <a:p>
            <a:pPr algn="l"/>
            <a:r>
              <a:rPr lang="el-GR" sz="2000" i="1" u="sng" dirty="0"/>
              <a:t>Φορεσιά Λασκαρίνας </a:t>
            </a:r>
            <a:r>
              <a:rPr lang="el-GR" sz="2000" i="1" u="sng" dirty="0" err="1"/>
              <a:t>Μπουμπουλίνας</a:t>
            </a:r>
            <a:r>
              <a:rPr lang="el-GR" sz="2000" i="1" u="sng" dirty="0"/>
              <a:t> (Ναυπλίου - Σπετσών)</a:t>
            </a:r>
            <a:r>
              <a:rPr lang="el-GR" sz="2000" dirty="0"/>
              <a:t/>
            </a:r>
            <a:br>
              <a:rPr lang="el-GR" sz="2000" dirty="0"/>
            </a:br>
            <a:r>
              <a:rPr lang="el-GR" sz="2000" dirty="0"/>
              <a:t>Η βαμβακερή πουκαμίσα είναι κοντή σαν πουκάμισο, έχει μακριά και φαρδιά μανίκια.</a:t>
            </a:r>
            <a:br>
              <a:rPr lang="el-GR" sz="2000" dirty="0"/>
            </a:br>
            <a:r>
              <a:rPr lang="el-GR" sz="2000" dirty="0"/>
              <a:t>Από πάνω το ζιπούνι είναι από στόφα </a:t>
            </a:r>
            <a:r>
              <a:rPr lang="el-GR" sz="2000" dirty="0" smtClean="0"/>
              <a:t>ευρωπαϊκή </a:t>
            </a:r>
            <a:r>
              <a:rPr lang="el-GR" sz="2000" dirty="0"/>
              <a:t>ή ανατολίτικη.</a:t>
            </a:r>
            <a:br>
              <a:rPr lang="el-GR" sz="2000" dirty="0"/>
            </a:br>
            <a:r>
              <a:rPr lang="el-GR" sz="2000" dirty="0"/>
              <a:t>Κάτω η φούστα είναι με πολλές πτυχές έχει χρώμα πράσινο και στολίζεται με βυσσινί βελούδινο ποδόγυρο.</a:t>
            </a:r>
            <a:br>
              <a:rPr lang="el-GR" sz="2000" dirty="0"/>
            </a:br>
            <a:r>
              <a:rPr lang="el-GR" sz="2000" dirty="0"/>
              <a:t>Στο κεφάλι φοράει τσεμπέρι που με φροντίδα συγκρατεί τα μαλλιά με ειδικές τύπου καρφίτσες &lt;&lt;μάρκα&gt;&gt;, &lt;&lt;κοφινάκι&gt;&gt;, &lt;&lt;χεράκι&gt;&gt;.</a:t>
            </a:r>
            <a:br>
              <a:rPr lang="el-GR" sz="2000" dirty="0"/>
            </a:br>
            <a:r>
              <a:rPr lang="el-GR" sz="2000" dirty="0"/>
              <a:t>Στη </a:t>
            </a:r>
            <a:r>
              <a:rPr lang="el-GR" sz="2000" dirty="0" smtClean="0"/>
              <a:t>πλάτη</a:t>
            </a:r>
            <a:r>
              <a:rPr lang="en-US" sz="2000" dirty="0" smtClean="0"/>
              <a:t>,</a:t>
            </a:r>
            <a:r>
              <a:rPr lang="el-GR" sz="2000" dirty="0" smtClean="0"/>
              <a:t> </a:t>
            </a:r>
            <a:r>
              <a:rPr lang="el-GR" sz="2000" dirty="0"/>
              <a:t>τις γιορτινές </a:t>
            </a:r>
            <a:r>
              <a:rPr lang="el-GR" sz="2000" dirty="0" smtClean="0"/>
              <a:t>ημέρες</a:t>
            </a:r>
            <a:r>
              <a:rPr lang="en-US" sz="2000" dirty="0" smtClean="0"/>
              <a:t>,</a:t>
            </a:r>
            <a:r>
              <a:rPr lang="el-GR" sz="2000" dirty="0" smtClean="0"/>
              <a:t> </a:t>
            </a:r>
            <a:r>
              <a:rPr lang="el-GR" sz="2000" dirty="0"/>
              <a:t>φορά κεντητή </a:t>
            </a:r>
            <a:r>
              <a:rPr lang="el-GR" sz="2000" dirty="0" smtClean="0"/>
              <a:t>εσάρπα</a:t>
            </a:r>
            <a:r>
              <a:rPr lang="en-US" sz="2000" dirty="0" smtClean="0"/>
              <a:t> </a:t>
            </a:r>
            <a:r>
              <a:rPr lang="el-GR" sz="2000" dirty="0" smtClean="0"/>
              <a:t>με πολλά </a:t>
            </a:r>
            <a:r>
              <a:rPr lang="el-GR" sz="2000" dirty="0" err="1" smtClean="0"/>
              <a:t>κρόσια</a:t>
            </a:r>
            <a:r>
              <a:rPr lang="el-GR" sz="2000" dirty="0" smtClean="0"/>
              <a:t>.</a:t>
            </a:r>
            <a:r>
              <a:rPr lang="el-GR" sz="2000" dirty="0"/>
              <a:t/>
            </a:r>
            <a:br>
              <a:rPr lang="el-GR" sz="2000" dirty="0"/>
            </a:br>
            <a:r>
              <a:rPr lang="el-GR" sz="2000" dirty="0"/>
              <a:t> </a:t>
            </a:r>
            <a:br>
              <a:rPr lang="el-GR" sz="2000" dirty="0"/>
            </a:br>
            <a:endParaRPr lang="el-GR" sz="2000" dirty="0"/>
          </a:p>
        </p:txBody>
      </p:sp>
      <p:pic>
        <p:nvPicPr>
          <p:cNvPr id="4" name="3 - Θέση περιεχομένου" descr="20210603_092415.jpg"/>
          <p:cNvPicPr>
            <a:picLocks noGrp="1" noChangeAspect="1"/>
          </p:cNvPicPr>
          <p:nvPr>
            <p:ph idx="1"/>
          </p:nvPr>
        </p:nvPicPr>
        <p:blipFill>
          <a:blip r:embed="rId2" cstate="print"/>
          <a:stretch>
            <a:fillRect/>
          </a:stretch>
        </p:blipFill>
        <p:spPr>
          <a:xfrm rot="5400000">
            <a:off x="3875240" y="1821504"/>
            <a:ext cx="6147805" cy="345814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210603_092543.jpg"/>
          <p:cNvPicPr>
            <a:picLocks noGrp="1" noChangeAspect="1"/>
          </p:cNvPicPr>
          <p:nvPr>
            <p:ph idx="1"/>
          </p:nvPr>
        </p:nvPicPr>
        <p:blipFill>
          <a:blip r:embed="rId2" cstate="print"/>
          <a:stretch>
            <a:fillRect/>
          </a:stretch>
        </p:blipFill>
        <p:spPr>
          <a:xfrm rot="5400000">
            <a:off x="3963932" y="1660804"/>
            <a:ext cx="6400711" cy="3600400"/>
          </a:xfrm>
        </p:spPr>
      </p:pic>
      <p:pic>
        <p:nvPicPr>
          <p:cNvPr id="7" name="6 - Εικόνα" descr="20210603_094559.jpg"/>
          <p:cNvPicPr>
            <a:picLocks noChangeAspect="1"/>
          </p:cNvPicPr>
          <p:nvPr/>
        </p:nvPicPr>
        <p:blipFill>
          <a:blip r:embed="rId3" cstate="print"/>
          <a:stretch>
            <a:fillRect/>
          </a:stretch>
        </p:blipFill>
        <p:spPr>
          <a:xfrm rot="10800000">
            <a:off x="179512" y="3789040"/>
            <a:ext cx="5076056" cy="2855282"/>
          </a:xfrm>
          <a:prstGeom prst="rect">
            <a:avLst/>
          </a:prstGeom>
        </p:spPr>
      </p:pic>
      <p:pic>
        <p:nvPicPr>
          <p:cNvPr id="8" name="7 - Εικόνα" descr="20210603_094741.jpg"/>
          <p:cNvPicPr>
            <a:picLocks noChangeAspect="1"/>
          </p:cNvPicPr>
          <p:nvPr/>
        </p:nvPicPr>
        <p:blipFill>
          <a:blip r:embed="rId4" cstate="print"/>
          <a:stretch>
            <a:fillRect/>
          </a:stretch>
        </p:blipFill>
        <p:spPr>
          <a:xfrm rot="10800000">
            <a:off x="251520" y="764704"/>
            <a:ext cx="4972044" cy="2796775"/>
          </a:xfrm>
          <a:prstGeom prst="rect">
            <a:avLst/>
          </a:prstGeom>
        </p:spPr>
      </p:pic>
      <p:sp>
        <p:nvSpPr>
          <p:cNvPr id="5" name="4 - Καρδιά"/>
          <p:cNvSpPr/>
          <p:nvPr/>
        </p:nvSpPr>
        <p:spPr>
          <a:xfrm>
            <a:off x="1115616" y="5157192"/>
            <a:ext cx="432048"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Καρδιά"/>
          <p:cNvSpPr/>
          <p:nvPr/>
        </p:nvSpPr>
        <p:spPr>
          <a:xfrm>
            <a:off x="2195736" y="4581128"/>
            <a:ext cx="288032" cy="43204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Αγαπάμε πολύ τη Λασκαρίνα </a:t>
            </a:r>
            <a:r>
              <a:rPr lang="el-GR" sz="2000" dirty="0" err="1" smtClean="0"/>
              <a:t>Μπουμπουλίνα</a:t>
            </a:r>
            <a:r>
              <a:rPr lang="el-GR" sz="2000" dirty="0" smtClean="0"/>
              <a:t>.</a:t>
            </a:r>
            <a:endParaRPr lang="el-GR" sz="2000" dirty="0"/>
          </a:p>
        </p:txBody>
      </p:sp>
      <p:pic>
        <p:nvPicPr>
          <p:cNvPr id="4" name="3 - Θέση περιεχομένου" descr="20210603_093756.jpg"/>
          <p:cNvPicPr>
            <a:picLocks noGrp="1" noChangeAspect="1"/>
          </p:cNvPicPr>
          <p:nvPr>
            <p:ph idx="1"/>
          </p:nvPr>
        </p:nvPicPr>
        <p:blipFill>
          <a:blip r:embed="rId2" cstate="print"/>
          <a:stretch>
            <a:fillRect/>
          </a:stretch>
        </p:blipFill>
        <p:spPr>
          <a:xfrm>
            <a:off x="539552" y="1628800"/>
            <a:ext cx="8046156" cy="4525963"/>
          </a:xfrm>
        </p:spPr>
      </p:pic>
      <p:sp>
        <p:nvSpPr>
          <p:cNvPr id="5" name="4 - Καρδιά"/>
          <p:cNvSpPr/>
          <p:nvPr/>
        </p:nvSpPr>
        <p:spPr>
          <a:xfrm>
            <a:off x="1115616" y="2636912"/>
            <a:ext cx="504056"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Καρδιά"/>
          <p:cNvSpPr/>
          <p:nvPr/>
        </p:nvSpPr>
        <p:spPr>
          <a:xfrm>
            <a:off x="2987824" y="2780928"/>
            <a:ext cx="360040"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Καρδιά"/>
          <p:cNvSpPr/>
          <p:nvPr/>
        </p:nvSpPr>
        <p:spPr>
          <a:xfrm>
            <a:off x="3419872" y="2780928"/>
            <a:ext cx="360040"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Καρδιά"/>
          <p:cNvSpPr/>
          <p:nvPr/>
        </p:nvSpPr>
        <p:spPr>
          <a:xfrm>
            <a:off x="4211960" y="2780928"/>
            <a:ext cx="288032"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Καρδιά"/>
          <p:cNvSpPr/>
          <p:nvPr/>
        </p:nvSpPr>
        <p:spPr>
          <a:xfrm>
            <a:off x="2987824" y="3501008"/>
            <a:ext cx="288032"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Καρδιά"/>
          <p:cNvSpPr/>
          <p:nvPr/>
        </p:nvSpPr>
        <p:spPr>
          <a:xfrm>
            <a:off x="2411760" y="3501008"/>
            <a:ext cx="360040"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Καρδιά"/>
          <p:cNvSpPr/>
          <p:nvPr/>
        </p:nvSpPr>
        <p:spPr>
          <a:xfrm>
            <a:off x="3347864" y="3501008"/>
            <a:ext cx="360040"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Καρδιά"/>
          <p:cNvSpPr/>
          <p:nvPr/>
        </p:nvSpPr>
        <p:spPr>
          <a:xfrm>
            <a:off x="4139952" y="3573016"/>
            <a:ext cx="360040"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Καρδιά"/>
          <p:cNvSpPr/>
          <p:nvPr/>
        </p:nvSpPr>
        <p:spPr>
          <a:xfrm>
            <a:off x="6156176" y="3356992"/>
            <a:ext cx="360040"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Καρδιά"/>
          <p:cNvSpPr/>
          <p:nvPr/>
        </p:nvSpPr>
        <p:spPr>
          <a:xfrm>
            <a:off x="6588224" y="3501008"/>
            <a:ext cx="360040" cy="21602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Καρδιά"/>
          <p:cNvSpPr/>
          <p:nvPr/>
        </p:nvSpPr>
        <p:spPr>
          <a:xfrm>
            <a:off x="7308304" y="3573016"/>
            <a:ext cx="504056"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Καρδιά"/>
          <p:cNvSpPr/>
          <p:nvPr/>
        </p:nvSpPr>
        <p:spPr>
          <a:xfrm>
            <a:off x="7884368" y="3717032"/>
            <a:ext cx="432048"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Καρδιά"/>
          <p:cNvSpPr/>
          <p:nvPr/>
        </p:nvSpPr>
        <p:spPr>
          <a:xfrm>
            <a:off x="6516216" y="2708920"/>
            <a:ext cx="360040"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Καρδιά"/>
          <p:cNvSpPr/>
          <p:nvPr/>
        </p:nvSpPr>
        <p:spPr>
          <a:xfrm>
            <a:off x="6948264" y="2708920"/>
            <a:ext cx="432048"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Καρδιά"/>
          <p:cNvSpPr/>
          <p:nvPr/>
        </p:nvSpPr>
        <p:spPr>
          <a:xfrm>
            <a:off x="7956376" y="2924944"/>
            <a:ext cx="576064" cy="43204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4258816" cy="3010346"/>
          </a:xfrm>
        </p:spPr>
        <p:txBody>
          <a:bodyPr>
            <a:normAutofit/>
          </a:bodyPr>
          <a:lstStyle/>
          <a:p>
            <a:r>
              <a:rPr lang="el-GR" sz="2000" dirty="0" smtClean="0"/>
              <a:t>Η πράσινη φούστα με το βυσσινί βελούδινο ποδόγυρο είναι πολύ &lt;&lt;μοντέρνα&gt;&gt;.</a:t>
            </a:r>
            <a:endParaRPr lang="el-GR" sz="2000" dirty="0"/>
          </a:p>
        </p:txBody>
      </p:sp>
      <p:pic>
        <p:nvPicPr>
          <p:cNvPr id="4" name="3 - Θέση περιεχομένου" descr="20210603_122410.jpg"/>
          <p:cNvPicPr>
            <a:picLocks noGrp="1" noChangeAspect="1"/>
          </p:cNvPicPr>
          <p:nvPr>
            <p:ph idx="1"/>
          </p:nvPr>
        </p:nvPicPr>
        <p:blipFill>
          <a:blip r:embed="rId2" cstate="print"/>
          <a:stretch>
            <a:fillRect/>
          </a:stretch>
        </p:blipFill>
        <p:spPr>
          <a:xfrm rot="5400000">
            <a:off x="4067743" y="1629001"/>
            <a:ext cx="6255326" cy="3518621"/>
          </a:xfrm>
        </p:spPr>
      </p:pic>
      <p:pic>
        <p:nvPicPr>
          <p:cNvPr id="5" name="4 - Εικόνα" descr="20210604_114413.jpg"/>
          <p:cNvPicPr>
            <a:picLocks noChangeAspect="1"/>
          </p:cNvPicPr>
          <p:nvPr/>
        </p:nvPicPr>
        <p:blipFill>
          <a:blip r:embed="rId3" cstate="print"/>
          <a:stretch>
            <a:fillRect/>
          </a:stretch>
        </p:blipFill>
        <p:spPr>
          <a:xfrm rot="10800000">
            <a:off x="179512" y="3645024"/>
            <a:ext cx="5220072" cy="293629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p:spPr>
        <p:txBody>
          <a:bodyPr>
            <a:normAutofit/>
          </a:bodyPr>
          <a:lstStyle/>
          <a:p>
            <a:r>
              <a:rPr lang="el-GR" sz="2000" dirty="0" smtClean="0"/>
              <a:t>Διαβάζοντας τα καλαίσθητα εικονογραφημένα βιβλία μας για τις ζωές Ηρώων μας πλουτίσαμε ακόμη πιο πολύ τις γνώσεις μας σχετικά με αυτά που φορούσαν οι στεριανοί και αυτά που φορούσαν οι νησιώτες.</a:t>
            </a:r>
            <a:endParaRPr lang="el-GR" sz="2000" dirty="0"/>
          </a:p>
        </p:txBody>
      </p:sp>
      <p:pic>
        <p:nvPicPr>
          <p:cNvPr id="5" name="4 - Θέση περιεχομένου" descr="20210604_114605.jpg"/>
          <p:cNvPicPr>
            <a:picLocks noGrp="1" noChangeAspect="1"/>
          </p:cNvPicPr>
          <p:nvPr>
            <p:ph sz="half" idx="1"/>
          </p:nvPr>
        </p:nvPicPr>
        <p:blipFill>
          <a:blip r:embed="rId2" cstate="print"/>
          <a:stretch>
            <a:fillRect/>
          </a:stretch>
        </p:blipFill>
        <p:spPr>
          <a:xfrm>
            <a:off x="467544" y="4149080"/>
            <a:ext cx="4038600" cy="2271713"/>
          </a:xfrm>
        </p:spPr>
      </p:pic>
      <p:pic>
        <p:nvPicPr>
          <p:cNvPr id="6" name="5 - Θέση περιεχομένου" descr="20210604_114757.jpg"/>
          <p:cNvPicPr>
            <a:picLocks noGrp="1" noChangeAspect="1"/>
          </p:cNvPicPr>
          <p:nvPr>
            <p:ph sz="half" idx="2"/>
          </p:nvPr>
        </p:nvPicPr>
        <p:blipFill>
          <a:blip r:embed="rId3" cstate="print"/>
          <a:stretch>
            <a:fillRect/>
          </a:stretch>
        </p:blipFill>
        <p:spPr>
          <a:xfrm>
            <a:off x="4644008" y="4077072"/>
            <a:ext cx="4096454" cy="2304256"/>
          </a:xfrm>
        </p:spPr>
      </p:pic>
      <p:pic>
        <p:nvPicPr>
          <p:cNvPr id="7" name="6 - Εικόνα" descr="20210604_114715.jpg"/>
          <p:cNvPicPr>
            <a:picLocks noChangeAspect="1"/>
          </p:cNvPicPr>
          <p:nvPr/>
        </p:nvPicPr>
        <p:blipFill>
          <a:blip r:embed="rId4" cstate="print"/>
          <a:stretch>
            <a:fillRect/>
          </a:stretch>
        </p:blipFill>
        <p:spPr>
          <a:xfrm>
            <a:off x="467544" y="1700808"/>
            <a:ext cx="4032448" cy="2268252"/>
          </a:xfrm>
          <a:prstGeom prst="rect">
            <a:avLst/>
          </a:prstGeom>
        </p:spPr>
      </p:pic>
      <p:pic>
        <p:nvPicPr>
          <p:cNvPr id="8" name="7 - Εικόνα" descr="20210604_114812.jpg"/>
          <p:cNvPicPr>
            <a:picLocks noChangeAspect="1"/>
          </p:cNvPicPr>
          <p:nvPr/>
        </p:nvPicPr>
        <p:blipFill>
          <a:blip r:embed="rId5" cstate="print"/>
          <a:stretch>
            <a:fillRect/>
          </a:stretch>
        </p:blipFill>
        <p:spPr>
          <a:xfrm>
            <a:off x="4644008" y="1700808"/>
            <a:ext cx="4032448" cy="22682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4968552" cy="7533456"/>
          </a:xfrm>
        </p:spPr>
        <p:txBody>
          <a:bodyPr>
            <a:normAutofit/>
          </a:bodyPr>
          <a:lstStyle/>
          <a:p>
            <a:pPr algn="l"/>
            <a:r>
              <a:rPr lang="el-GR" sz="1800" i="1" u="sng" dirty="0"/>
              <a:t>Φορεσιά Τσολιά  </a:t>
            </a:r>
            <a:r>
              <a:rPr lang="el-GR" sz="1800" dirty="0"/>
              <a:t/>
            </a:r>
            <a:br>
              <a:rPr lang="el-GR" sz="1800" dirty="0"/>
            </a:br>
            <a:r>
              <a:rPr lang="el-GR" sz="1800" dirty="0"/>
              <a:t>Τα πανέμορφα μακριά μαλλιά, μαύρα, ως επί το πλείστον, τα πλαισίωνε </a:t>
            </a:r>
            <a:r>
              <a:rPr lang="el-GR" sz="1800" dirty="0" err="1"/>
              <a:t>φάριο</a:t>
            </a:r>
            <a:r>
              <a:rPr lang="el-GR" sz="1800" dirty="0"/>
              <a:t> – φέσι  και τουρμπάνι που έδεναν γύρω από αυτό.  </a:t>
            </a:r>
            <a:br>
              <a:rPr lang="el-GR" sz="1800" dirty="0"/>
            </a:br>
            <a:r>
              <a:rPr lang="el-GR" sz="1800" dirty="0"/>
              <a:t>Η κατάλευκη πουκαμίσα με μακριά και φαρδιά μανίκια πλαισίωνε το στιβαρό σώμα.</a:t>
            </a:r>
            <a:br>
              <a:rPr lang="el-GR" sz="1800" dirty="0"/>
            </a:br>
            <a:r>
              <a:rPr lang="el-GR" sz="1800" dirty="0"/>
              <a:t>Η μακριά κατάλευκη </a:t>
            </a:r>
            <a:r>
              <a:rPr lang="el-GR" sz="1800" dirty="0" smtClean="0"/>
              <a:t>φουστανέλα είχε πολλές πτυχές και </a:t>
            </a:r>
            <a:r>
              <a:rPr lang="el-GR" sz="1800" dirty="0"/>
              <a:t>στη μέση έσφιγγε με ένα μεταξωτό ζωνάρι.</a:t>
            </a:r>
            <a:br>
              <a:rPr lang="el-GR" sz="1800" dirty="0"/>
            </a:br>
            <a:r>
              <a:rPr lang="el-GR" sz="1800" dirty="0"/>
              <a:t>Πάνω σε αυτό έδεναν το σελάχι, στο οποίο έχωναν τα άρματα και άλλα πράγματα που χρειάζονταν. </a:t>
            </a:r>
            <a:br>
              <a:rPr lang="el-GR" sz="1800" dirty="0"/>
            </a:br>
            <a:r>
              <a:rPr lang="el-GR" sz="1800" dirty="0"/>
              <a:t>Οι χοντρές κάλτσες, από μαλλί ζώων, συγκρατούνταν από λάστιχο με </a:t>
            </a:r>
            <a:r>
              <a:rPr lang="el-GR" sz="1800" dirty="0" err="1"/>
              <a:t>φουντάκια</a:t>
            </a:r>
            <a:r>
              <a:rPr lang="el-GR" sz="1800" dirty="0"/>
              <a:t>. </a:t>
            </a:r>
            <a:br>
              <a:rPr lang="el-GR" sz="1800" dirty="0"/>
            </a:br>
            <a:r>
              <a:rPr lang="el-GR" sz="1800" dirty="0"/>
              <a:t>Τα τσαρούχια ήταν τα παπούτσια τους.</a:t>
            </a:r>
            <a:br>
              <a:rPr lang="el-GR" sz="1800" dirty="0"/>
            </a:br>
            <a:r>
              <a:rPr lang="el-GR" sz="1800" dirty="0"/>
              <a:t>Η φορεσιά έχει τρία ζακέτα. α) το εσωτερικό γελέκι, β) τη φέρμελη με τα μανίκια φορεμένα και όχι ανάρριχτα στη πλάτη και γ) το </a:t>
            </a:r>
            <a:r>
              <a:rPr lang="el-GR" sz="1800" dirty="0" err="1"/>
              <a:t>φερμεδογέλεκο</a:t>
            </a:r>
            <a:r>
              <a:rPr lang="el-GR" sz="1800" dirty="0"/>
              <a:t> το γελέκο που φοριόταν πάνω από την φέρμελη.</a:t>
            </a:r>
            <a:br>
              <a:rPr lang="el-GR" sz="1800" dirty="0"/>
            </a:br>
            <a:r>
              <a:rPr lang="el-GR" sz="1800" dirty="0"/>
              <a:t>Εμείς εδώ βλέπουμε τη φέρμελη με τα μανίκια ανάρριχτα στη πλάτη.</a:t>
            </a:r>
            <a:r>
              <a:rPr lang="el-GR" dirty="0"/>
              <a:t/>
            </a:r>
            <a:br>
              <a:rPr lang="el-GR" dirty="0"/>
            </a:br>
            <a:endParaRPr lang="el-GR" dirty="0"/>
          </a:p>
        </p:txBody>
      </p:sp>
      <p:pic>
        <p:nvPicPr>
          <p:cNvPr id="4" name="3 - Θέση περιεχομένου" descr="20210601_133454.jpg"/>
          <p:cNvPicPr>
            <a:picLocks noGrp="1" noChangeAspect="1"/>
          </p:cNvPicPr>
          <p:nvPr>
            <p:ph idx="1"/>
          </p:nvPr>
        </p:nvPicPr>
        <p:blipFill>
          <a:blip r:embed="rId2" cstate="print"/>
          <a:stretch>
            <a:fillRect/>
          </a:stretch>
        </p:blipFill>
        <p:spPr>
          <a:xfrm rot="5400000">
            <a:off x="4235182" y="1965618"/>
            <a:ext cx="5819070" cy="327322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692696"/>
            <a:ext cx="7846640" cy="5760639"/>
          </a:xfrm>
        </p:spPr>
        <p:txBody>
          <a:bodyPr>
            <a:noAutofit/>
          </a:bodyPr>
          <a:lstStyle/>
          <a:p>
            <a:pPr algn="l"/>
            <a:r>
              <a:rPr lang="el-GR" sz="2400" dirty="0" smtClean="0"/>
              <a:t>Από τη πρώτη στιγμή που τα νήπια ήρθαν σε βιωματική επαφή με τις στολές συνεπάρθηκαν. Ο ενθουσιασμός  τους ήταν απερίγραπτος.</a:t>
            </a:r>
            <a:br>
              <a:rPr lang="el-GR" sz="2400" dirty="0" smtClean="0"/>
            </a:br>
            <a:r>
              <a:rPr lang="el-GR" sz="2400" dirty="0" smtClean="0"/>
              <a:t>Ήθελαν συνέχεια να τις ακουμπάνε. Τις άγγιζαν χαϊδεύοντας αυτές.</a:t>
            </a:r>
            <a:br>
              <a:rPr lang="el-GR" sz="2400" dirty="0" smtClean="0"/>
            </a:br>
            <a:r>
              <a:rPr lang="el-GR" sz="2400" dirty="0" smtClean="0"/>
              <a:t>Φόρεσαν μέρη των ενδυμασιών και κράτησαν άρματα.</a:t>
            </a:r>
            <a:br>
              <a:rPr lang="el-GR" sz="2400" dirty="0" smtClean="0"/>
            </a:br>
            <a:r>
              <a:rPr lang="el-GR" sz="2400" dirty="0" smtClean="0"/>
              <a:t>Έκαναν συγκρίσεις με τα σημερινά ρούχα και υφάσματα.</a:t>
            </a:r>
            <a:br>
              <a:rPr lang="el-GR" sz="2400" dirty="0" smtClean="0"/>
            </a:br>
            <a:r>
              <a:rPr lang="el-GR" sz="2400" dirty="0" smtClean="0"/>
              <a:t>Αναρωτιόνταν αν και τα μικρά παιδιά φορούσαν ίδιες φορεσιές. </a:t>
            </a:r>
            <a:br>
              <a:rPr lang="el-GR" sz="2400" dirty="0" smtClean="0"/>
            </a:br>
            <a:r>
              <a:rPr lang="el-GR" sz="2400" dirty="0" smtClean="0"/>
              <a:t>Ταυτίστηκαν με τους ήρωες και τις ηρωίδες . </a:t>
            </a:r>
            <a:br>
              <a:rPr lang="el-GR" sz="2400" dirty="0" smtClean="0"/>
            </a:br>
            <a:r>
              <a:rPr lang="el-GR" sz="2400" dirty="0" smtClean="0"/>
              <a:t>Αυτό το όμορφο πολιτισμικό ταξίδι δεν είχε απλούς ταξιδιώτες αλλά ουσιαστικούς πρωταγωνιστές.</a:t>
            </a:r>
            <a:br>
              <a:rPr lang="el-GR" sz="2400" dirty="0" smtClean="0"/>
            </a:br>
            <a:r>
              <a:rPr lang="el-GR" sz="2400" dirty="0" smtClean="0"/>
              <a:t> </a:t>
            </a:r>
            <a:br>
              <a:rPr lang="el-GR" sz="2400" dirty="0" smtClean="0"/>
            </a:br>
            <a:r>
              <a:rPr lang="el-GR" sz="2400" dirty="0" smtClean="0"/>
              <a:t>                                                                                   Ανθή Ν. </a:t>
            </a:r>
            <a:r>
              <a:rPr lang="el-GR" sz="2400" dirty="0" err="1" smtClean="0"/>
              <a:t>Ατάλια</a:t>
            </a:r>
            <a:r>
              <a:rPr lang="el-GR" sz="2400" dirty="0" smtClean="0"/>
              <a:t/>
            </a:r>
            <a:br>
              <a:rPr lang="el-GR" sz="2400" dirty="0" smtClean="0"/>
            </a:br>
            <a:r>
              <a:rPr lang="el-GR" sz="2400" dirty="0" smtClean="0"/>
              <a:t>                                                                                   Νηπιαγωγός</a:t>
            </a:r>
            <a:br>
              <a:rPr lang="el-GR" sz="2400" dirty="0" smtClean="0"/>
            </a:br>
            <a:endParaRPr lang="el-G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3573016"/>
            <a:ext cx="7632848" cy="2808312"/>
          </a:xfrm>
        </p:spPr>
        <p:txBody>
          <a:bodyPr>
            <a:normAutofit fontScale="90000"/>
          </a:bodyPr>
          <a:lstStyle/>
          <a:p>
            <a:pPr algn="l"/>
            <a:r>
              <a:rPr lang="el-GR" sz="2000" i="1" u="sng" dirty="0"/>
              <a:t>Άρματα</a:t>
            </a:r>
            <a:r>
              <a:rPr lang="el-GR" sz="2000" dirty="0"/>
              <a:t/>
            </a:r>
            <a:br>
              <a:rPr lang="el-GR" sz="2000" dirty="0"/>
            </a:br>
            <a:r>
              <a:rPr lang="el-GR" sz="2000" dirty="0"/>
              <a:t>Κουμπούρα - Πιστόλα</a:t>
            </a:r>
            <a:r>
              <a:rPr lang="el-GR" sz="2000" dirty="0" smtClean="0"/>
              <a:t>.</a:t>
            </a:r>
            <a:br>
              <a:rPr lang="el-GR" sz="2000" dirty="0" smtClean="0"/>
            </a:br>
            <a:r>
              <a:rPr lang="el-GR" sz="2000" dirty="0" smtClean="0"/>
              <a:t> </a:t>
            </a:r>
            <a:r>
              <a:rPr lang="el-GR" sz="2000" dirty="0"/>
              <a:t>Μικρό μονόκαννο όπλο, με ασημένιες λεπτομέρειες για άμυνα όταν ο εχθρός ήταν πολύ κοντά. Οι περισσότεροι είχαν δύο </a:t>
            </a:r>
            <a:r>
              <a:rPr lang="el-GR" sz="2000" dirty="0" smtClean="0"/>
              <a:t>. Διπλές </a:t>
            </a:r>
            <a:r>
              <a:rPr lang="el-GR" sz="2000" dirty="0"/>
              <a:t>κουμπούρες – πιστόλες.</a:t>
            </a:r>
            <a:br>
              <a:rPr lang="el-GR" sz="2000" dirty="0"/>
            </a:br>
            <a:r>
              <a:rPr lang="el-GR" sz="2000" dirty="0"/>
              <a:t>Καριοφίλι. Μακρύ μονόκαννο όπλο.</a:t>
            </a:r>
            <a:br>
              <a:rPr lang="el-GR" sz="2000" dirty="0"/>
            </a:br>
            <a:r>
              <a:rPr lang="el-GR" sz="2000" dirty="0"/>
              <a:t>Μαχαίρι. Αρκετά μακρύ και κοφτερό μέσα σε θηκάρι – θήκη.</a:t>
            </a:r>
            <a:br>
              <a:rPr lang="el-GR" sz="2000" dirty="0"/>
            </a:br>
            <a:r>
              <a:rPr lang="el-GR" sz="2000" dirty="0"/>
              <a:t>Σπάθα. Μακρύ καμπυλωτό σπαθί μέσα σε θηκάρι – θήκη. Κρεμόταν με κορδόνι πλάι χαμηλά στο μηρό τους.</a:t>
            </a:r>
            <a:br>
              <a:rPr lang="el-GR" sz="2000" dirty="0"/>
            </a:br>
            <a:endParaRPr lang="el-GR" sz="2000" dirty="0"/>
          </a:p>
        </p:txBody>
      </p:sp>
      <p:pic>
        <p:nvPicPr>
          <p:cNvPr id="4" name="3 - Θέση περιεχομένου" descr="20210601_133540.jpg"/>
          <p:cNvPicPr>
            <a:picLocks noGrp="1" noChangeAspect="1"/>
          </p:cNvPicPr>
          <p:nvPr>
            <p:ph idx="1"/>
          </p:nvPr>
        </p:nvPicPr>
        <p:blipFill>
          <a:blip r:embed="rId2" cstate="print"/>
          <a:stretch>
            <a:fillRect/>
          </a:stretch>
        </p:blipFill>
        <p:spPr>
          <a:xfrm flipH="1" flipV="1">
            <a:off x="1907704" y="548680"/>
            <a:ext cx="5245884" cy="295083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Άρματα των αγωνιστών-αγωνιστριών 1821</a:t>
            </a:r>
            <a:endParaRPr lang="el-GR" dirty="0"/>
          </a:p>
        </p:txBody>
      </p:sp>
      <p:pic>
        <p:nvPicPr>
          <p:cNvPr id="4" name="3 - Θέση περιεχομένου" descr="20210606_134835.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sz="1800" dirty="0" smtClean="0"/>
              <a:t>                       </a:t>
            </a:r>
            <a:r>
              <a:rPr lang="el-GR" sz="2200" dirty="0" smtClean="0"/>
              <a:t>     Φορούν χρυσοκέντητο μεγαλοπρεπή ντουλαμά         </a:t>
            </a:r>
            <a:r>
              <a:rPr lang="el-GR" sz="1800" dirty="0" smtClean="0"/>
              <a:t/>
            </a:r>
            <a:br>
              <a:rPr lang="el-GR" sz="1800" dirty="0" smtClean="0"/>
            </a:br>
            <a:r>
              <a:rPr lang="el-GR" sz="1800" dirty="0"/>
              <a:t/>
            </a:r>
            <a:br>
              <a:rPr lang="el-GR" sz="1800" dirty="0"/>
            </a:br>
            <a:r>
              <a:rPr lang="el-GR" sz="1800" dirty="0" smtClean="0"/>
              <a:t>                Κωνσταντίνος Μαυρομιχάλης                                          Παναγιώτης Κεφάλας</a:t>
            </a:r>
            <a:br>
              <a:rPr lang="el-GR" sz="1800" dirty="0" smtClean="0"/>
            </a:br>
            <a:r>
              <a:rPr lang="el-GR" sz="1800" dirty="0" smtClean="0"/>
              <a:t>                                                                                                                (Άλωση </a:t>
            </a:r>
            <a:r>
              <a:rPr lang="el-GR" sz="1800" dirty="0" err="1" smtClean="0"/>
              <a:t>Τριπολιτσάς</a:t>
            </a:r>
            <a:r>
              <a:rPr lang="el-GR" sz="1800" dirty="0" smtClean="0"/>
              <a:t>)</a:t>
            </a:r>
            <a:endParaRPr lang="el-GR" sz="1800" dirty="0"/>
          </a:p>
        </p:txBody>
      </p:sp>
      <p:pic>
        <p:nvPicPr>
          <p:cNvPr id="4" name="3 - Θέση περιεχομένου" descr="20210531_222002.jpg"/>
          <p:cNvPicPr>
            <a:picLocks noGrp="1" noChangeAspect="1"/>
          </p:cNvPicPr>
          <p:nvPr>
            <p:ph idx="1"/>
          </p:nvPr>
        </p:nvPicPr>
        <p:blipFill>
          <a:blip r:embed="rId2" cstate="print"/>
          <a:stretch>
            <a:fillRect/>
          </a:stretch>
        </p:blipFill>
        <p:spPr>
          <a:xfrm rot="5400000">
            <a:off x="-218016" y="2609370"/>
            <a:ext cx="5438246" cy="3059014"/>
          </a:xfrm>
        </p:spPr>
      </p:pic>
      <p:pic>
        <p:nvPicPr>
          <p:cNvPr id="6" name="5 - Εικόνα" descr="20210606_135218.jpg"/>
          <p:cNvPicPr>
            <a:picLocks noChangeAspect="1"/>
          </p:cNvPicPr>
          <p:nvPr/>
        </p:nvPicPr>
        <p:blipFill>
          <a:blip r:embed="rId3" cstate="print"/>
          <a:stretch>
            <a:fillRect/>
          </a:stretch>
        </p:blipFill>
        <p:spPr>
          <a:xfrm rot="5400000">
            <a:off x="3784023" y="2397617"/>
            <a:ext cx="5445224" cy="347554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476672"/>
            <a:ext cx="3672408" cy="6381328"/>
          </a:xfrm>
        </p:spPr>
        <p:txBody>
          <a:bodyPr>
            <a:normAutofit/>
          </a:bodyPr>
          <a:lstStyle/>
          <a:p>
            <a:pPr algn="l"/>
            <a:r>
              <a:rPr lang="el-GR" sz="2400" dirty="0" smtClean="0"/>
              <a:t>Κάρολος Φαβιέρος</a:t>
            </a:r>
            <a:br>
              <a:rPr lang="el-GR" sz="2400" dirty="0" smtClean="0"/>
            </a:br>
            <a:r>
              <a:rPr lang="el-GR" sz="2400" dirty="0" smtClean="0"/>
              <a:t>Γάλλος Φιλέλληνας</a:t>
            </a:r>
            <a:br>
              <a:rPr lang="el-GR" sz="2400" dirty="0" smtClean="0"/>
            </a:br>
            <a:r>
              <a:rPr lang="el-GR" sz="2400" dirty="0" smtClean="0"/>
              <a:t/>
            </a:r>
            <a:br>
              <a:rPr lang="el-GR" sz="2400" dirty="0" smtClean="0"/>
            </a:br>
            <a:r>
              <a:rPr lang="el-GR" sz="2400" dirty="0"/>
              <a:t/>
            </a:r>
            <a:br>
              <a:rPr lang="el-GR" sz="2400" dirty="0"/>
            </a:br>
            <a:r>
              <a:rPr lang="el-GR" sz="2400" dirty="0" smtClean="0"/>
              <a:t/>
            </a:r>
            <a:br>
              <a:rPr lang="el-GR" sz="2400" dirty="0" smtClean="0"/>
            </a:br>
            <a:r>
              <a:rPr lang="el-GR" sz="2400" dirty="0"/>
              <a:t/>
            </a:r>
            <a:br>
              <a:rPr lang="el-GR" sz="2400" dirty="0"/>
            </a:br>
            <a:r>
              <a:rPr lang="el-GR" sz="2400" dirty="0" smtClean="0"/>
              <a:t/>
            </a:r>
            <a:br>
              <a:rPr lang="el-GR" sz="2400" dirty="0" smtClean="0"/>
            </a:br>
            <a:r>
              <a:rPr lang="el-GR" sz="2400" dirty="0" smtClean="0"/>
              <a:t>30 Νοεμβρίου 1826 μπήκε στην ακρόπολη </a:t>
            </a:r>
            <a:r>
              <a:rPr lang="el-GR" sz="2400" dirty="0" err="1" smtClean="0"/>
              <a:t>σπάζωντας</a:t>
            </a:r>
            <a:r>
              <a:rPr lang="el-GR" sz="2400" dirty="0" smtClean="0"/>
              <a:t> </a:t>
            </a:r>
            <a:r>
              <a:rPr lang="el-GR" sz="2400" dirty="0" err="1" smtClean="0"/>
              <a:t>τομν</a:t>
            </a:r>
            <a:r>
              <a:rPr lang="el-GR" sz="2400" dirty="0" smtClean="0"/>
              <a:t> πολιορκητικό κλοιό του Κιουταχή εφοδιάζοντας την ελληνική </a:t>
            </a:r>
            <a:r>
              <a:rPr lang="el-GR" sz="2400" dirty="0" err="1" smtClean="0"/>
              <a:t>φρουρα</a:t>
            </a:r>
            <a:r>
              <a:rPr lang="el-GR" sz="2400" dirty="0" smtClean="0"/>
              <a:t> ,με πυρίτιδα.</a:t>
            </a:r>
            <a:br>
              <a:rPr lang="el-GR" sz="2400" dirty="0" smtClean="0"/>
            </a:br>
            <a:r>
              <a:rPr lang="el-GR" sz="2400" dirty="0" smtClean="0"/>
              <a:t/>
            </a:r>
            <a:br>
              <a:rPr lang="el-GR" sz="2400" dirty="0" smtClean="0"/>
            </a:br>
            <a:r>
              <a:rPr lang="el-GR" sz="2400" dirty="0" smtClean="0"/>
              <a:t>Φορά φλοκάτη και μεταξωτή </a:t>
            </a:r>
            <a:r>
              <a:rPr lang="el-GR" sz="2400" dirty="0" err="1" smtClean="0"/>
              <a:t>μαντηλοδεσία</a:t>
            </a:r>
            <a:r>
              <a:rPr lang="el-GR" sz="2400" dirty="0" smtClean="0"/>
              <a:t/>
            </a:r>
            <a:br>
              <a:rPr lang="el-GR" sz="2400" dirty="0" smtClean="0"/>
            </a:br>
            <a:endParaRPr lang="el-GR" sz="2400" dirty="0"/>
          </a:p>
        </p:txBody>
      </p:sp>
      <p:pic>
        <p:nvPicPr>
          <p:cNvPr id="4" name="3 - Θέση περιεχομένου" descr="20210606_135324.jpg"/>
          <p:cNvPicPr>
            <a:picLocks noGrp="1" noChangeAspect="1"/>
          </p:cNvPicPr>
          <p:nvPr>
            <p:ph idx="1"/>
          </p:nvPr>
        </p:nvPicPr>
        <p:blipFill>
          <a:blip r:embed="rId2" cstate="print"/>
          <a:stretch>
            <a:fillRect/>
          </a:stretch>
        </p:blipFill>
        <p:spPr>
          <a:xfrm rot="5400000">
            <a:off x="3717517" y="1475171"/>
            <a:ext cx="5683738" cy="426280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210602_085030.jpg"/>
          <p:cNvPicPr>
            <a:picLocks noGrp="1" noChangeAspect="1"/>
          </p:cNvPicPr>
          <p:nvPr>
            <p:ph idx="1"/>
          </p:nvPr>
        </p:nvPicPr>
        <p:blipFill>
          <a:blip r:embed="rId2" cstate="print"/>
          <a:stretch>
            <a:fillRect/>
          </a:stretch>
        </p:blipFill>
        <p:spPr>
          <a:xfrm rot="10800000">
            <a:off x="1403648" y="188640"/>
            <a:ext cx="5939498" cy="3340968"/>
          </a:xfrm>
        </p:spPr>
      </p:pic>
      <p:pic>
        <p:nvPicPr>
          <p:cNvPr id="5" name="4 - Εικόνα" descr="20210602_092136.jpg"/>
          <p:cNvPicPr>
            <a:picLocks noChangeAspect="1"/>
          </p:cNvPicPr>
          <p:nvPr/>
        </p:nvPicPr>
        <p:blipFill>
          <a:blip r:embed="rId3" cstate="print"/>
          <a:stretch>
            <a:fillRect/>
          </a:stretch>
        </p:blipFill>
        <p:spPr>
          <a:xfrm rot="10800000">
            <a:off x="1403648" y="3522748"/>
            <a:ext cx="5929336" cy="3335252"/>
          </a:xfrm>
          <a:prstGeom prst="rect">
            <a:avLst/>
          </a:prstGeom>
        </p:spPr>
      </p:pic>
      <p:sp>
        <p:nvSpPr>
          <p:cNvPr id="6" name="5 - Καρδιά"/>
          <p:cNvSpPr/>
          <p:nvPr/>
        </p:nvSpPr>
        <p:spPr>
          <a:xfrm>
            <a:off x="1835696" y="1052736"/>
            <a:ext cx="288032"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7" name="6 - Καρδιά"/>
          <p:cNvSpPr/>
          <p:nvPr/>
        </p:nvSpPr>
        <p:spPr>
          <a:xfrm>
            <a:off x="2555776" y="908720"/>
            <a:ext cx="288032"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Καρδιά"/>
          <p:cNvSpPr/>
          <p:nvPr/>
        </p:nvSpPr>
        <p:spPr>
          <a:xfrm>
            <a:off x="3347864" y="908720"/>
            <a:ext cx="360040"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Καρδιά"/>
          <p:cNvSpPr/>
          <p:nvPr/>
        </p:nvSpPr>
        <p:spPr>
          <a:xfrm>
            <a:off x="3851920" y="908720"/>
            <a:ext cx="360040"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Καρδιά"/>
          <p:cNvSpPr/>
          <p:nvPr/>
        </p:nvSpPr>
        <p:spPr>
          <a:xfrm>
            <a:off x="5508104" y="908720"/>
            <a:ext cx="216024"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Καρδιά"/>
          <p:cNvSpPr/>
          <p:nvPr/>
        </p:nvSpPr>
        <p:spPr>
          <a:xfrm>
            <a:off x="6012160" y="980728"/>
            <a:ext cx="288032"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Καρδιά"/>
          <p:cNvSpPr/>
          <p:nvPr/>
        </p:nvSpPr>
        <p:spPr>
          <a:xfrm>
            <a:off x="6444208" y="1124744"/>
            <a:ext cx="288032"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Καρδιά"/>
          <p:cNvSpPr/>
          <p:nvPr/>
        </p:nvSpPr>
        <p:spPr>
          <a:xfrm>
            <a:off x="1763688" y="4869160"/>
            <a:ext cx="288032"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Καρδιά"/>
          <p:cNvSpPr/>
          <p:nvPr/>
        </p:nvSpPr>
        <p:spPr>
          <a:xfrm>
            <a:off x="2411760" y="4941168"/>
            <a:ext cx="288032" cy="21602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Καρδιά"/>
          <p:cNvSpPr/>
          <p:nvPr/>
        </p:nvSpPr>
        <p:spPr>
          <a:xfrm>
            <a:off x="3059832" y="4941168"/>
            <a:ext cx="288032"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Καρδιά"/>
          <p:cNvSpPr/>
          <p:nvPr/>
        </p:nvSpPr>
        <p:spPr>
          <a:xfrm>
            <a:off x="3707904" y="5085184"/>
            <a:ext cx="288032"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Καρδιά"/>
          <p:cNvSpPr/>
          <p:nvPr/>
        </p:nvSpPr>
        <p:spPr>
          <a:xfrm>
            <a:off x="4283968" y="5085184"/>
            <a:ext cx="288032"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Καρδιά"/>
          <p:cNvSpPr/>
          <p:nvPr/>
        </p:nvSpPr>
        <p:spPr>
          <a:xfrm>
            <a:off x="5148064" y="4869160"/>
            <a:ext cx="288032"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Καρδιά"/>
          <p:cNvSpPr/>
          <p:nvPr/>
        </p:nvSpPr>
        <p:spPr>
          <a:xfrm>
            <a:off x="5724128" y="4797152"/>
            <a:ext cx="288032" cy="21602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Καρδιά"/>
          <p:cNvSpPr/>
          <p:nvPr/>
        </p:nvSpPr>
        <p:spPr>
          <a:xfrm>
            <a:off x="6300192" y="4869160"/>
            <a:ext cx="288032" cy="288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03232" cy="490066"/>
          </a:xfrm>
        </p:spPr>
        <p:txBody>
          <a:bodyPr>
            <a:normAutofit/>
          </a:bodyPr>
          <a:lstStyle/>
          <a:p>
            <a:r>
              <a:rPr lang="el-GR" sz="1800" dirty="0" smtClean="0"/>
              <a:t>Εμπρός και πίσω μέρος Φέρμελης με τα μανίκια ανάρριχτα.</a:t>
            </a:r>
            <a:endParaRPr lang="el-GR" sz="1800" dirty="0"/>
          </a:p>
        </p:txBody>
      </p:sp>
      <p:pic>
        <p:nvPicPr>
          <p:cNvPr id="4" name="3 - Θέση περιεχομένου" descr="20210602_091251.jpg"/>
          <p:cNvPicPr>
            <a:picLocks noGrp="1" noChangeAspect="1"/>
          </p:cNvPicPr>
          <p:nvPr>
            <p:ph idx="1"/>
          </p:nvPr>
        </p:nvPicPr>
        <p:blipFill>
          <a:blip r:embed="rId2" cstate="print"/>
          <a:stretch>
            <a:fillRect/>
          </a:stretch>
        </p:blipFill>
        <p:spPr>
          <a:xfrm rot="5400000">
            <a:off x="-948613" y="2057467"/>
            <a:ext cx="6144682" cy="3456384"/>
          </a:xfrm>
        </p:spPr>
      </p:pic>
      <p:pic>
        <p:nvPicPr>
          <p:cNvPr id="5" name="4 - Εικόνα" descr="20210602_091239.jpg"/>
          <p:cNvPicPr>
            <a:picLocks noChangeAspect="1"/>
          </p:cNvPicPr>
          <p:nvPr/>
        </p:nvPicPr>
        <p:blipFill>
          <a:blip r:embed="rId3" cstate="print"/>
          <a:stretch>
            <a:fillRect/>
          </a:stretch>
        </p:blipFill>
        <p:spPr>
          <a:xfrm rot="5400000">
            <a:off x="3587890" y="2057469"/>
            <a:ext cx="6144683" cy="3456384"/>
          </a:xfrm>
          <a:prstGeom prst="rect">
            <a:avLst/>
          </a:prstGeom>
        </p:spPr>
      </p:pic>
      <p:sp>
        <p:nvSpPr>
          <p:cNvPr id="6" name="5 - Καρδιά"/>
          <p:cNvSpPr/>
          <p:nvPr/>
        </p:nvSpPr>
        <p:spPr>
          <a:xfrm>
            <a:off x="1835696" y="2348880"/>
            <a:ext cx="504056"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764704"/>
            <a:ext cx="5086400" cy="1800200"/>
          </a:xfrm>
        </p:spPr>
        <p:txBody>
          <a:bodyPr>
            <a:normAutofit/>
          </a:bodyPr>
          <a:lstStyle/>
          <a:p>
            <a:pPr algn="l"/>
            <a:r>
              <a:rPr lang="el-GR" sz="2000" dirty="0" smtClean="0"/>
              <a:t>Δεξιά βλέπουμε τα Τσαρούχια και το Καριοφίλι Αριστερά βλέπουμε </a:t>
            </a:r>
            <a:r>
              <a:rPr lang="el-GR" sz="2000" dirty="0" err="1" smtClean="0"/>
              <a:t>Φάριο</a:t>
            </a:r>
            <a:r>
              <a:rPr lang="el-GR" sz="2000" dirty="0" smtClean="0"/>
              <a:t> – Φέσι με </a:t>
            </a:r>
            <a:r>
              <a:rPr lang="el-GR" sz="2000" dirty="0" err="1" smtClean="0"/>
              <a:t>μαντηλοδεσιά</a:t>
            </a:r>
            <a:r>
              <a:rPr lang="el-GR" sz="2000" dirty="0" smtClean="0"/>
              <a:t>  φτιαγμένη στον </a:t>
            </a:r>
            <a:r>
              <a:rPr lang="el-GR" sz="2000" dirty="0" smtClean="0"/>
              <a:t>αργαλειό.</a:t>
            </a:r>
            <a:endParaRPr lang="el-GR" sz="2000" dirty="0"/>
          </a:p>
        </p:txBody>
      </p:sp>
      <p:pic>
        <p:nvPicPr>
          <p:cNvPr id="4" name="3 - Θέση περιεχομένου" descr="20210602_091431.jpg"/>
          <p:cNvPicPr>
            <a:picLocks noGrp="1" noChangeAspect="1"/>
          </p:cNvPicPr>
          <p:nvPr>
            <p:ph idx="1"/>
          </p:nvPr>
        </p:nvPicPr>
        <p:blipFill>
          <a:blip r:embed="rId2" cstate="print"/>
          <a:stretch>
            <a:fillRect/>
          </a:stretch>
        </p:blipFill>
        <p:spPr>
          <a:xfrm rot="10800000">
            <a:off x="179512" y="3284984"/>
            <a:ext cx="5319222" cy="2992063"/>
          </a:xfrm>
        </p:spPr>
      </p:pic>
      <p:pic>
        <p:nvPicPr>
          <p:cNvPr id="5" name="4 - Εικόνα" descr="20210602_092931.jpg"/>
          <p:cNvPicPr>
            <a:picLocks noChangeAspect="1"/>
          </p:cNvPicPr>
          <p:nvPr/>
        </p:nvPicPr>
        <p:blipFill>
          <a:blip r:embed="rId3" cstate="print"/>
          <a:stretch>
            <a:fillRect/>
          </a:stretch>
        </p:blipFill>
        <p:spPr>
          <a:xfrm rot="5400000">
            <a:off x="4241782" y="1655015"/>
            <a:ext cx="6045063" cy="3400348"/>
          </a:xfrm>
          <a:prstGeom prst="rect">
            <a:avLst/>
          </a:prstGeom>
        </p:spPr>
      </p:pic>
      <p:sp>
        <p:nvSpPr>
          <p:cNvPr id="6" name="5 - Καρδιά"/>
          <p:cNvSpPr/>
          <p:nvPr/>
        </p:nvSpPr>
        <p:spPr>
          <a:xfrm>
            <a:off x="6876256" y="1340768"/>
            <a:ext cx="504056" cy="50405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253</Words>
  <Application>Microsoft Office PowerPoint</Application>
  <PresentationFormat>Προβολή στην οθόνη (4:3)</PresentationFormat>
  <Paragraphs>26</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Διαφάνεια 1</vt:lpstr>
      <vt:lpstr>Φορεσιά Τσολιά   Τα πανέμορφα μακριά μαλλιά, μαύρα, ως επί το πλείστον, τα πλαισίωνε φάριο – φέσι  και τουρμπάνι που έδεναν γύρω από αυτό.   Η κατάλευκη πουκαμίσα με μακριά και φαρδιά μανίκια πλαισίωνε το στιβαρό σώμα. Η μακριά κατάλευκη φουστανέλα είχε πολλές πτυχές και στη μέση έσφιγγε με ένα μεταξωτό ζωνάρι. Πάνω σε αυτό έδεναν το σελάχι, στο οποίο έχωναν τα άρματα και άλλα πράγματα που χρειάζονταν.  Οι χοντρές κάλτσες, από μαλλί ζώων, συγκρατούνταν από λάστιχο με φουντάκια.  Τα τσαρούχια ήταν τα παπούτσια τους. Η φορεσιά έχει τρία ζακέτα. α) το εσωτερικό γελέκι, β) τη φέρμελη με τα μανίκια φορεμένα και όχι ανάρριχτα στη πλάτη και γ) το φερμεδογέλεκο το γελέκο που φοριόταν πάνω από την φέρμελη. Εμείς εδώ βλέπουμε τη φέρμελη με τα μανίκια ανάρριχτα στη πλάτη. </vt:lpstr>
      <vt:lpstr>Άρματα Κουμπούρα - Πιστόλα.  Μικρό μονόκαννο όπλο, με ασημένιες λεπτομέρειες για άμυνα όταν ο εχθρός ήταν πολύ κοντά. Οι περισσότεροι είχαν δύο . Διπλές κουμπούρες – πιστόλες. Καριοφίλι. Μακρύ μονόκαννο όπλο. Μαχαίρι. Αρκετά μακρύ και κοφτερό μέσα σε θηκάρι – θήκη. Σπάθα. Μακρύ καμπυλωτό σπαθί μέσα σε θηκάρι – θήκη. Κρεμόταν με κορδόνι πλάι χαμηλά στο μηρό τους. </vt:lpstr>
      <vt:lpstr>Άρματα των αγωνιστών-αγωνιστριών 1821</vt:lpstr>
      <vt:lpstr>                            Φορούν χρυσοκέντητο μεγαλοπρεπή ντουλαμά                           Κωνσταντίνος Μαυρομιχάλης                                          Παναγιώτης Κεφάλας                                                                                                                 (Άλωση Τριπολιτσάς)</vt:lpstr>
      <vt:lpstr>Κάρολος Φαβιέρος Γάλλος Φιλέλληνας      30 Νοεμβρίου 1826 μπήκε στην ακρόπολη σπάζωντας τομν πολιορκητικό κλοιό του Κιουταχή εφοδιάζοντας την ελληνική φρουρα ,με πυρίτιδα.  Φορά φλοκάτη και μεταξωτή μαντηλοδεσία </vt:lpstr>
      <vt:lpstr>Διαφάνεια 7</vt:lpstr>
      <vt:lpstr>Εμπρός και πίσω μέρος Φέρμελης με τα μανίκια ανάρριχτα.</vt:lpstr>
      <vt:lpstr>Δεξιά βλέπουμε τα Τσαρούχια και το Καριοφίλι Αριστερά βλέπουμε Φάριο – Φέσι με μαντηλοδεσιά  φτιαγμένη στον αργαλειό.</vt:lpstr>
      <vt:lpstr>Φορεσιά Σουλιώτισσας Το φόρεμα είναι ένα μακρύ και φαρδύ μπαμπακερό πουκάμισο, με μανίκια, που φτάνει στη μέση της γάμπας. Από πάνω φορά μάλλινο σιγκούνι, μακρύ , χωρίς μανίκια. Αυτό δεν ήταν φαρδύ αλλά εφαρμοστό, είχε μαύρο χρώμα.  Στη μέση έδενε ποδιά μαύρη μακριά στολισμένη με κεντήματα και σιρίτια. Στο κεφάλι έδενε χοντρό βαμβακερό μαντήλι που ήταν στολισμένο με φλουριά στο μέτωπο. Φλουριά φορούσαν και στο λαιμό τους, σαν κολιέ. </vt:lpstr>
      <vt:lpstr>Διαφάνεια 11</vt:lpstr>
      <vt:lpstr>Φορεσιά Κρητικού Το κατάλευκο πουκάμισο. Από πάνω φορούν γιλέκι από ύφασμα τσόχα χρώματος μπλε, το οποίο είναι σταυρωτό ή αντικριστό. Το γελέκι είναι στολισμένο με μαύρα κεντήματα ή μαύρα σιρίτια. Από κάτω φορά περισκελίδα που ονομάζεται βράκα από ύφασμα τσόχα χρώματος μπλε. Η βράκα παλιά είχε πολύ μακριά σέλα που έφτανε ως τους αστραγάλους.  Στη μέση δένει ζωνάρι χρώματος κόκκινο, πολύ μακρύ (οκτώ μέτρα μήκος).Εκεί μπαίνει το ασημένιο τους μαχαίρι που το λένε μπασαλή. Πάνω στο μπασαλή χάραζαν συνθήματα όπως &lt;&lt;Λευτεριά ή Θάνατος&gt;&gt;, &lt;&lt;Ζήτω η Ελλάς&gt;&gt; κ.ά. Στα πόδια φορά τα στιβάλια, δηλαδή μαύρες ή λευκές ψηλές μπότες. Στο κεφάλι τυλίγει ένα διχτυωτό μαύρο μαντήλι με κρόσσια που κρέμονται στο μέτωπο.      </vt:lpstr>
      <vt:lpstr>Διαφάνεια 13</vt:lpstr>
      <vt:lpstr>Η χαρά μας ήταν μεγάλη όταν τη ζωγραφίσαμε με τους μαρκαδόρους μας, αλλά και όταν φορέσαμε και κρατήσαμε μέρη της Φορεσιάς του Κρητικού. </vt:lpstr>
      <vt:lpstr>Φορεσιά Λασκαρίνας Μπουμπουλίνας (Ναυπλίου - Σπετσών) Η βαμβακερή πουκαμίσα είναι κοντή σαν πουκάμισο, έχει μακριά και φαρδιά μανίκια. Από πάνω το ζιπούνι είναι από στόφα ευρωπαϊκή ή ανατολίτικη. Κάτω η φούστα είναι με πολλές πτυχές έχει χρώμα πράσινο και στολίζεται με βυσσινί βελούδινο ποδόγυρο. Στο κεφάλι φοράει τσεμπέρι που με φροντίδα συγκρατεί τα μαλλιά με ειδικές τύπου καρφίτσες &lt;&lt;μάρκα&gt;&gt;, &lt;&lt;κοφινάκι&gt;&gt;, &lt;&lt;χεράκι&gt;&gt;. Στη πλάτη, τις γιορτινές ημέρες, φορά κεντητή εσάρπα με πολλά κρόσια.   </vt:lpstr>
      <vt:lpstr>Διαφάνεια 16</vt:lpstr>
      <vt:lpstr>Αγαπάμε πολύ τη Λασκαρίνα Μπουμπουλίνα.</vt:lpstr>
      <vt:lpstr>Η πράσινη φούστα με το βυσσινί βελούδινο ποδόγυρο είναι πολύ &lt;&lt;μοντέρνα&gt;&gt;.</vt:lpstr>
      <vt:lpstr>Διαβάζοντας τα καλαίσθητα εικονογραφημένα βιβλία μας για τις ζωές Ηρώων μας πλουτίσαμε ακόμη πιο πολύ τις γνώσεις μας σχετικά με αυτά που φορούσαν οι στεριανοί και αυτά που φορούσαν οι νησιώτες.</vt:lpstr>
      <vt:lpstr>Από τη πρώτη στιγμή που τα νήπια ήρθαν σε βιωματική επαφή με τις στολές συνεπάρθηκαν. Ο ενθουσιασμός  τους ήταν απερίγραπτος. Ήθελαν συνέχεια να τις ακουμπάνε. Τις άγγιζαν χαϊδεύοντας αυτές. Φόρεσαν μέρη των ενδυμασιών και κράτησαν άρματα. Έκαναν συγκρίσεις με τα σημερινά ρούχα και υφάσματα. Αναρωτιόνταν αν και τα μικρά παιδιά φορούσαν ίδιες φορεσιές.  Ταυτίστηκαν με τους ήρωες και τις ηρωίδες .  Αυτό το όμορφο πολιτισμικό ταξίδι δεν είχε απλούς ταξιδιώτες αλλά ουσιαστικούς πρωταγωνιστές.                                                                                      Ανθή Ν. Ατάλια                                                                                    Νηπιαγωγός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17</cp:revision>
  <dcterms:created xsi:type="dcterms:W3CDTF">2021-06-06T10:59:50Z</dcterms:created>
  <dcterms:modified xsi:type="dcterms:W3CDTF">2021-06-06T17:23:26Z</dcterms:modified>
</cp:coreProperties>
</file>